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18"/>
  </p:notesMasterIdLst>
  <p:handoutMasterIdLst>
    <p:handoutMasterId r:id="rId19"/>
  </p:handoutMasterIdLst>
  <p:sldIdLst>
    <p:sldId id="272" r:id="rId5"/>
    <p:sldId id="289" r:id="rId6"/>
    <p:sldId id="303" r:id="rId7"/>
    <p:sldId id="314" r:id="rId8"/>
    <p:sldId id="316" r:id="rId9"/>
    <p:sldId id="313" r:id="rId10"/>
    <p:sldId id="315" r:id="rId11"/>
    <p:sldId id="317" r:id="rId12"/>
    <p:sldId id="302" r:id="rId13"/>
    <p:sldId id="273" r:id="rId14"/>
    <p:sldId id="282" r:id="rId15"/>
    <p:sldId id="290" r:id="rId16"/>
    <p:sldId id="291" r:id="rId17"/>
  </p:sldIdLst>
  <p:sldSz cx="12188825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8983" autoAdjust="0"/>
  </p:normalViewPr>
  <p:slideViewPr>
    <p:cSldViewPr>
      <p:cViewPr varScale="1">
        <p:scale>
          <a:sx n="88" d="100"/>
          <a:sy n="88" d="100"/>
        </p:scale>
        <p:origin x="494" y="6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100" d="100"/>
          <a:sy n="100" d="100"/>
        </p:scale>
        <p:origin x="355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3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A1CEFD47-19E1-481F-8F2F-C517C0D071C0}" type="datetime1">
              <a:rPr lang="zh-TW" altLang="en-US" smtClean="0">
                <a:latin typeface="細明體" panose="02020509000000000000" pitchFamily="49" charset="-120"/>
                <a:ea typeface="細明體" panose="02020509000000000000" pitchFamily="49" charset="-120"/>
              </a:rPr>
              <a:pPr algn="r" rtl="0"/>
              <a:t>2020/12/22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01114579-D02A-4B51-B5DF-8EC449F77AC7}" type="slidenum">
              <a:rPr lang="en-US" altLang="zh-TW" smtClean="0">
                <a:latin typeface="細明體" panose="02020509000000000000" pitchFamily="49" charset="-120"/>
                <a:ea typeface="細明體" panose="02020509000000000000" pitchFamily="49" charset="-120"/>
              </a:rPr>
              <a:pPr algn="r" rtl="0"/>
              <a:t>‹#›</a:t>
            </a:fld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影像預留位置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dirty="0"/>
              <a:t>按一下以編輯母片文字樣式</a:t>
            </a:r>
          </a:p>
          <a:p>
            <a:pPr lvl="1" rtl="0"/>
            <a:r>
              <a:rPr lang="zh-TW" altLang="en-US" dirty="0"/>
              <a:t>第二層</a:t>
            </a:r>
          </a:p>
          <a:p>
            <a:pPr lvl="2" rtl="0"/>
            <a:r>
              <a:rPr lang="zh-TW" altLang="en-US" dirty="0"/>
              <a:t>第三層</a:t>
            </a:r>
          </a:p>
          <a:p>
            <a:pPr lvl="3" rtl="0"/>
            <a:r>
              <a:rPr lang="zh-TW" altLang="en-US" dirty="0"/>
              <a:t>第四層</a:t>
            </a:r>
          </a:p>
          <a:p>
            <a:pPr lvl="4" rtl="0"/>
            <a:r>
              <a:rPr lang="zh-TW" altLang="en-US" dirty="0"/>
              <a:t>第五層</a:t>
            </a:r>
          </a:p>
        </p:txBody>
      </p:sp>
      <p:sp>
        <p:nvSpPr>
          <p:cNvPr id="8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9" name="日期預留位置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algn="r"/>
            <a:fld id="{A1CEFD47-19E1-481F-8F2F-C517C0D071C0}" type="datetime1">
              <a:rPr lang="zh-TW" altLang="en-US" smtClean="0"/>
              <a:pPr algn="r"/>
              <a:t>2020/12/22</a:t>
            </a:fld>
            <a:endParaRPr lang="zh-TW" altLang="en-US" dirty="0"/>
          </a:p>
        </p:txBody>
      </p:sp>
      <p:sp>
        <p:nvSpPr>
          <p:cNvPr id="10" name="頁尾預留位置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11" name="投影片編號預留位置 4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algn="r"/>
            <a:fld id="{01114579-D02A-4B51-B5DF-8EC449F77AC7}" type="slidenum">
              <a:rPr lang="en-US" altLang="zh-TW" smtClean="0"/>
              <a:pPr algn="r"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細明體" panose="02020509000000000000" pitchFamily="49" charset="-120"/>
        <a:ea typeface="細明體" panose="02020509000000000000" pitchFamily="49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8770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VGG19-</a:t>
            </a:r>
            <a:r>
              <a:rPr lang="zh-TW" altLang="en-US" dirty="0"/>
              <a:t>準確率最高</a:t>
            </a:r>
            <a:r>
              <a:rPr lang="en-US" altLang="zh-TW" dirty="0"/>
              <a:t>70%,</a:t>
            </a:r>
          </a:p>
          <a:p>
            <a:r>
              <a:rPr lang="en-US" altLang="zh-TW" dirty="0"/>
              <a:t>vgg19</a:t>
            </a:r>
            <a:r>
              <a:rPr lang="zh-TW" altLang="en-US" dirty="0"/>
              <a:t>準確率不高的可能原因</a:t>
            </a:r>
            <a:r>
              <a:rPr lang="en-US" altLang="zh-TW" dirty="0"/>
              <a:t>:resize</a:t>
            </a:r>
            <a:r>
              <a:rPr lang="zh-TW" altLang="en-US" dirty="0"/>
              <a:t>到</a:t>
            </a:r>
            <a:r>
              <a:rPr lang="en-US" altLang="zh-TW" dirty="0"/>
              <a:t>224*224</a:t>
            </a:r>
          </a:p>
          <a:p>
            <a:r>
              <a:rPr lang="en-US" altLang="zh-TW" dirty="0"/>
              <a:t>yolov4-3min</a:t>
            </a:r>
          </a:p>
          <a:p>
            <a:r>
              <a:rPr lang="en-US" altLang="zh-TW" dirty="0"/>
              <a:t>yoolov3-Tiny:test</a:t>
            </a:r>
            <a:r>
              <a:rPr lang="zh-TW" altLang="en-US" dirty="0"/>
              <a:t>一張照片</a:t>
            </a:r>
            <a:r>
              <a:rPr lang="en-US" altLang="zh-TW" dirty="0"/>
              <a:t>40</a:t>
            </a:r>
            <a:r>
              <a:rPr lang="zh-TW" altLang="en-US" dirty="0"/>
              <a:t>秒</a:t>
            </a:r>
            <a:endParaRPr lang="en-US" altLang="zh-TW" dirty="0"/>
          </a:p>
          <a:p>
            <a:r>
              <a:rPr lang="en-US" altLang="zh-TW" dirty="0" err="1"/>
              <a:t>mobilenet</a:t>
            </a:r>
            <a:r>
              <a:rPr lang="en-US" altLang="zh-TW" dirty="0"/>
              <a:t>-paper</a:t>
            </a:r>
            <a:r>
              <a:rPr lang="zh-TW" altLang="en-US" dirty="0"/>
              <a:t>中準確率最高</a:t>
            </a:r>
            <a:r>
              <a:rPr lang="en-US" altLang="zh-TW" dirty="0"/>
              <a:t>88.7%,</a:t>
            </a:r>
            <a:r>
              <a:rPr lang="zh-TW" altLang="en-US" dirty="0"/>
              <a:t>框架類似</a:t>
            </a:r>
            <a:r>
              <a:rPr lang="en-US" altLang="zh-TW" dirty="0"/>
              <a:t>yolo,</a:t>
            </a:r>
            <a:r>
              <a:rPr lang="zh-TW" altLang="en-US" dirty="0"/>
              <a:t>有</a:t>
            </a:r>
            <a:r>
              <a:rPr lang="en-US" altLang="zh-TW" dirty="0"/>
              <a:t>21layer,label</a:t>
            </a:r>
            <a:r>
              <a:rPr lang="zh-TW" altLang="en-US" dirty="0"/>
              <a:t>麻煩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2807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01114579-D02A-4B51-B5DF-8EC449F77AC7}" type="slidenum">
              <a:rPr lang="en-US" altLang="zh-TW" smtClean="0"/>
              <a:pPr algn="r"/>
              <a:t>6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899603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10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45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投影片編號版面配置區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C6074690-7256-4BB9-AC0F-97AEAE8CDEC2}" type="slidenum">
              <a:rPr lang="en-US" altLang="zh-TW" smtClean="0"/>
              <a:pPr algn="r" rtl="0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50711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376792" y="1905003"/>
            <a:ext cx="9435241" cy="1625599"/>
          </a:xfrm>
        </p:spPr>
        <p:txBody>
          <a:bodyPr rtlCol="0">
            <a:normAutofit/>
          </a:bodyPr>
          <a:lstStyle>
            <a:lvl1pPr algn="ctr" rtl="0">
              <a:lnSpc>
                <a:spcPct val="90000"/>
              </a:lnSpc>
              <a:defRPr sz="4800"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82103" y="3657123"/>
            <a:ext cx="9429931" cy="991077"/>
          </a:xfrm>
        </p:spPr>
        <p:txBody>
          <a:bodyPr rtlCol="0">
            <a:normAutofit/>
          </a:bodyPr>
          <a:lstStyle>
            <a:lvl1pPr marL="0" indent="0" algn="ctr" rtl="0">
              <a:spcBef>
                <a:spcPts val="0"/>
              </a:spcBef>
              <a:buNone/>
              <a:defRPr sz="2000" cap="all" baseline="0"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zh-TW" altLang="en-US"/>
              <a:t>按一下以編輯母片子標題樣式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10E93E6D-1C1A-4578-8430-DDBE95D1360E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>
                <a:solidFill>
                  <a:schemeClr val="tx2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grpSp>
        <p:nvGrpSpPr>
          <p:cNvPr id="7" name="群組 6"/>
          <p:cNvGrpSpPr/>
          <p:nvPr/>
        </p:nvGrpSpPr>
        <p:grpSpPr>
          <a:xfrm>
            <a:off x="1218882" y="1600200"/>
            <a:ext cx="9739746" cy="73152"/>
            <a:chOff x="914400" y="1200150"/>
            <a:chExt cx="7306712" cy="54864"/>
          </a:xfrm>
        </p:grpSpPr>
        <p:sp>
          <p:nvSpPr>
            <p:cNvPr id="8" name="橢圓​​ 7"/>
            <p:cNvSpPr/>
            <p:nvPr/>
          </p:nvSpPr>
          <p:spPr>
            <a:xfrm>
              <a:off x="8166248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9" name="橢圓​​ 8"/>
            <p:cNvSpPr/>
            <p:nvPr/>
          </p:nvSpPr>
          <p:spPr>
            <a:xfrm>
              <a:off x="914400" y="12001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grpSp>
          <p:nvGrpSpPr>
            <p:cNvPr id="10" name="群組 9"/>
            <p:cNvGrpSpPr/>
            <p:nvPr/>
          </p:nvGrpSpPr>
          <p:grpSpPr>
            <a:xfrm>
              <a:off x="1036847" y="12076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1" name="直線接點 10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接點​​ 11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群組 12"/>
          <p:cNvGrpSpPr/>
          <p:nvPr/>
        </p:nvGrpSpPr>
        <p:grpSpPr>
          <a:xfrm>
            <a:off x="1218882" y="4851400"/>
            <a:ext cx="9739746" cy="73152"/>
            <a:chOff x="914400" y="3638550"/>
            <a:chExt cx="7306712" cy="54864"/>
          </a:xfrm>
        </p:grpSpPr>
        <p:sp>
          <p:nvSpPr>
            <p:cNvPr id="14" name="橢圓​​ 13"/>
            <p:cNvSpPr/>
            <p:nvPr/>
          </p:nvSpPr>
          <p:spPr>
            <a:xfrm>
              <a:off x="8166248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sp>
          <p:nvSpPr>
            <p:cNvPr id="15" name="橢圓​​ 14"/>
            <p:cNvSpPr/>
            <p:nvPr/>
          </p:nvSpPr>
          <p:spPr>
            <a:xfrm>
              <a:off x="914400" y="3638550"/>
              <a:ext cx="54864" cy="54864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TW" altLang="en-US" dirty="0">
                <a:latin typeface="細明體" panose="02020509000000000000" pitchFamily="49" charset="-120"/>
                <a:ea typeface="細明體" panose="02020509000000000000" pitchFamily="49" charset="-120"/>
              </a:endParaRPr>
            </a:p>
          </p:txBody>
        </p:sp>
        <p:grpSp>
          <p:nvGrpSpPr>
            <p:cNvPr id="16" name="群組 15"/>
            <p:cNvGrpSpPr/>
            <p:nvPr/>
          </p:nvGrpSpPr>
          <p:grpSpPr>
            <a:xfrm>
              <a:off x="1036847" y="3646026"/>
              <a:ext cx="7074290" cy="38998"/>
              <a:chOff x="2141408" y="1752956"/>
              <a:chExt cx="7315200" cy="38998"/>
            </a:xfrm>
            <a:solidFill>
              <a:schemeClr val="tx2"/>
            </a:solidFill>
          </p:grpSpPr>
          <p:cxnSp>
            <p:nvCxnSpPr>
              <p:cNvPr id="17" name="直線接點 16"/>
              <p:cNvCxnSpPr/>
              <p:nvPr/>
            </p:nvCxnSpPr>
            <p:spPr>
              <a:xfrm>
                <a:off x="2141408" y="1752956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​ 17"/>
              <p:cNvCxnSpPr/>
              <p:nvPr/>
            </p:nvCxnSpPr>
            <p:spPr>
              <a:xfrm>
                <a:off x="2141408" y="1791954"/>
                <a:ext cx="7315200" cy="0"/>
              </a:xfrm>
              <a:prstGeom prst="line">
                <a:avLst/>
              </a:prstGeom>
              <a:grpFill/>
              <a:ln w="12700">
                <a:solidFill>
                  <a:schemeClr val="tx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3764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8EBAA361-5631-4A66-8E58-71116CE3009D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2322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9834563" y="434975"/>
            <a:ext cx="1168400" cy="5661025"/>
          </a:xfrm>
        </p:spPr>
        <p:txBody>
          <a:bodyPr vert="eaVert"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預留位置 2"/>
          <p:cNvSpPr>
            <a:spLocks noGrp="1"/>
          </p:cNvSpPr>
          <p:nvPr>
            <p:ph type="body" orient="vert" idx="1"/>
          </p:nvPr>
        </p:nvSpPr>
        <p:spPr>
          <a:xfrm>
            <a:off x="1217613" y="434975"/>
            <a:ext cx="8413750" cy="5661025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3BAF94E5-5056-4E49-8C98-EB2B1D8DB9AA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85700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2pPr>
            <a:lvl3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3pPr>
            <a:lvl4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4pPr>
            <a:lvl5pPr algn="l" rtl="0"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A0EB4BA-7671-4262-AC92-0CCA5EED01F2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990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22030" y="990599"/>
            <a:ext cx="9344765" cy="2235203"/>
          </a:xfrm>
        </p:spPr>
        <p:txBody>
          <a:bodyPr rtlCol="0" anchor="b">
            <a:normAutofit/>
          </a:bodyPr>
          <a:lstStyle>
            <a:lvl1pPr algn="ctr" rtl="0">
              <a:lnSpc>
                <a:spcPct val="90000"/>
              </a:lnSpc>
              <a:defRPr sz="4800" b="0" cap="none" baseline="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422030" y="3733800"/>
            <a:ext cx="9344765" cy="1219200"/>
          </a:xfrm>
        </p:spPr>
        <p:txBody>
          <a:bodyPr rtlCol="0" anchor="t"/>
          <a:lstStyle>
            <a:lvl1pPr marL="0" indent="0" algn="ctr" rtl="0">
              <a:spcBef>
                <a:spcPts val="0"/>
              </a:spcBef>
              <a:buNone/>
              <a:defRPr sz="2000" cap="all" baseline="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C7874307-05D0-43FD-B8A0-80AC6FCC3AB2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  <p:grpSp>
        <p:nvGrpSpPr>
          <p:cNvPr id="13" name="群組 12"/>
          <p:cNvGrpSpPr/>
          <p:nvPr/>
        </p:nvGrpSpPr>
        <p:grpSpPr>
          <a:xfrm>
            <a:off x="3273781" y="3475736"/>
            <a:ext cx="5641265" cy="54864"/>
            <a:chOff x="2455975" y="2588441"/>
            <a:chExt cx="4232051" cy="41148"/>
          </a:xfrm>
        </p:grpSpPr>
        <p:sp>
          <p:nvSpPr>
            <p:cNvPr id="14" name="橢圓​​ 13"/>
            <p:cNvSpPr/>
            <p:nvPr/>
          </p:nvSpPr>
          <p:spPr>
            <a:xfrm>
              <a:off x="6642306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endParaRPr>
            </a:p>
          </p:txBody>
        </p:sp>
        <p:sp>
          <p:nvSpPr>
            <p:cNvPr id="15" name="橢圓​​ 14"/>
            <p:cNvSpPr/>
            <p:nvPr/>
          </p:nvSpPr>
          <p:spPr>
            <a:xfrm>
              <a:off x="2455975" y="2588441"/>
              <a:ext cx="45720" cy="41148"/>
            </a:xfrm>
            <a:prstGeom prst="ellipse">
              <a:avLst/>
            </a:prstGeom>
            <a:solidFill>
              <a:schemeClr val="tx1"/>
            </a:solidFill>
            <a:ln w="26425" cap="flat" cmpd="sng" algn="ctr">
              <a:solidFill>
                <a:schemeClr val="tx1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TW" altLang="en-US" sz="1800" b="0" i="0" u="none" strike="noStrike" kern="0" cap="none" spc="0" normalizeH="0" baseline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細明體" panose="02020509000000000000" pitchFamily="49" charset="-120"/>
                <a:ea typeface="細明體" panose="02020509000000000000" pitchFamily="49" charset="-120"/>
                <a:cs typeface="+mn-cs"/>
              </a:endParaRPr>
            </a:p>
          </p:txBody>
        </p:sp>
        <p:grpSp>
          <p:nvGrpSpPr>
            <p:cNvPr id="16" name="群組 15"/>
            <p:cNvGrpSpPr/>
            <p:nvPr/>
          </p:nvGrpSpPr>
          <p:grpSpPr>
            <a:xfrm>
              <a:off x="2563229" y="2594391"/>
              <a:ext cx="4023360" cy="29249"/>
              <a:chOff x="2550323" y="3458731"/>
              <a:chExt cx="4023360" cy="38998"/>
            </a:xfrm>
          </p:grpSpPr>
          <p:cxnSp>
            <p:nvCxnSpPr>
              <p:cNvPr id="17" name="直線接點 16"/>
              <p:cNvCxnSpPr/>
              <p:nvPr/>
            </p:nvCxnSpPr>
            <p:spPr>
              <a:xfrm>
                <a:off x="2550323" y="3458731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  <p:cxnSp>
            <p:nvCxnSpPr>
              <p:cNvPr id="18" name="直線接點​ 17"/>
              <p:cNvCxnSpPr/>
              <p:nvPr/>
            </p:nvCxnSpPr>
            <p:spPr>
              <a:xfrm>
                <a:off x="2550323" y="3497729"/>
                <a:ext cx="4023360" cy="0"/>
              </a:xfrm>
              <a:prstGeom prst="line">
                <a:avLst/>
              </a:prstGeom>
              <a:noFill/>
              <a:ln w="12700" cap="flat" cmpd="sng" algn="ctr">
                <a:solidFill>
                  <a:schemeClr val="tx1"/>
                </a:solidFill>
                <a:prstDash val="solid"/>
              </a:ln>
              <a:effectLst/>
            </p:spPr>
          </p:cxnSp>
        </p:grpSp>
      </p:grp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sz="half" idx="1"/>
          </p:nvPr>
        </p:nvSpPr>
        <p:spPr>
          <a:xfrm>
            <a:off x="1218883" y="1803400"/>
            <a:ext cx="4773956" cy="4267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/>
            </a:lvl8pPr>
            <a:lvl9pPr algn="l" rtl="0">
              <a:defRPr sz="18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6195986" y="1803400"/>
            <a:ext cx="4773956" cy="4267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 baseline="0"/>
            </a:lvl8pPr>
            <a:lvl9pPr algn="l" rtl="0">
              <a:defRPr sz="1800"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D179F15-E54C-4D44-A1B3-CBF0269A4E93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077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22945" y="1803400"/>
            <a:ext cx="4769806" cy="71120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4" name="內容預留位置 3"/>
          <p:cNvSpPr>
            <a:spLocks noGrp="1"/>
          </p:cNvSpPr>
          <p:nvPr>
            <p:ph sz="half" idx="2"/>
          </p:nvPr>
        </p:nvSpPr>
        <p:spPr>
          <a:xfrm>
            <a:off x="1218883" y="2514600"/>
            <a:ext cx="4773956" cy="3556000"/>
          </a:xfrm>
        </p:spPr>
        <p:txBody>
          <a:bodyPr rtlCol="0">
            <a:normAutofit/>
          </a:bodyPr>
          <a:lstStyle>
            <a:lvl1pPr algn="l" rtl="0">
              <a:spcBef>
                <a:spcPts val="1600"/>
              </a:spcBef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200049" y="1803400"/>
            <a:ext cx="4769806" cy="711200"/>
          </a:xfrm>
        </p:spPr>
        <p:txBody>
          <a:bodyPr rtlCol="0" anchor="ctr">
            <a:normAutofit/>
          </a:bodyPr>
          <a:lstStyle>
            <a:lvl1pPr marL="0" indent="0" algn="l" rtl="0">
              <a:lnSpc>
                <a:spcPct val="90000"/>
              </a:lnSpc>
              <a:spcBef>
                <a:spcPts val="0"/>
              </a:spcBef>
              <a:buNone/>
              <a:defRPr sz="20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內容預留位置 5"/>
          <p:cNvSpPr>
            <a:spLocks noGrp="1"/>
          </p:cNvSpPr>
          <p:nvPr>
            <p:ph sz="quarter" idx="4"/>
          </p:nvPr>
        </p:nvSpPr>
        <p:spPr>
          <a:xfrm>
            <a:off x="6195986" y="2514600"/>
            <a:ext cx="4773956" cy="3556000"/>
          </a:xfrm>
        </p:spPr>
        <p:txBody>
          <a:bodyPr rtlCol="0">
            <a:normAutofit/>
          </a:bodyPr>
          <a:lstStyle>
            <a:lvl1pPr algn="l" rtl="0">
              <a:spcBef>
                <a:spcPts val="1600"/>
              </a:spcBef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8" name="頁尾預留位置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7" name="日期預留位置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CD8924F-A57F-46CA-89F1-C98035965FA8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42583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4" name="頁尾預留位置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3" name="日期預留位置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1D1FA3C-4084-4F38-B5A2-BCF7C583F391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頁尾預留位置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2" name="日期預留位置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32231CC-DBF0-4812-BA31-22A5C68AC5A8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3200" b="0"/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預留位置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 baseline="0"/>
            </a:lvl8pPr>
            <a:lvl9pPr algn="l" rtl="0">
              <a:defRPr sz="1600" baseline="0"/>
            </a:lvl9pPr>
          </a:lstStyle>
          <a:p>
            <a:pPr lvl="0" rtl="0"/>
            <a:r>
              <a:rPr lang="zh-TW" altLang="en-US"/>
              <a:t>編輯母片文字樣式</a:t>
            </a:r>
          </a:p>
          <a:p>
            <a:pPr lvl="1" rtl="0"/>
            <a:r>
              <a:rPr lang="zh-TW" altLang="en-US"/>
              <a:t>第二層</a:t>
            </a:r>
          </a:p>
          <a:p>
            <a:pPr lvl="2" rtl="0"/>
            <a:r>
              <a:rPr lang="zh-TW" altLang="en-US"/>
              <a:t>第三層</a:t>
            </a:r>
          </a:p>
          <a:p>
            <a:pPr lvl="3" rtl="0"/>
            <a:r>
              <a:rPr lang="zh-TW" altLang="en-US"/>
              <a:t>第四層</a:t>
            </a:r>
          </a:p>
          <a:p>
            <a:pPr lvl="4" rtl="0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C14C1E2B-2CE8-47FF-8533-9F4C5DBC0DEC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 anchor="b">
            <a:normAutofit/>
          </a:bodyPr>
          <a:lstStyle>
            <a:lvl1pPr algn="l" rtl="0">
              <a:defRPr sz="3200" b="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pPr rtl="0"/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zh-TW" altLang="en-US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3" name="圖片預留位置 2" descr="要新增影像的空白預留位置。按一下預留位置，然後選取您想要新增的影像。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 rtlCol="0">
            <a:normAutofit/>
          </a:bodyPr>
          <a:lstStyle>
            <a:lvl1pPr marL="0" indent="0" algn="ctr" rtl="0">
              <a:buNone/>
              <a:defRPr sz="24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zh-TW" altLang="en-US"/>
              <a:t>按一下圖示以新增圖片</a:t>
            </a:r>
            <a:endParaRPr lang="zh-TW" altLang="en-US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2000"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zh-TW" altLang="en-US"/>
              <a:t>編輯母片文字樣式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dirty="0"/>
          </a:p>
        </p:txBody>
      </p:sp>
      <p:sp>
        <p:nvSpPr>
          <p:cNvPr id="5" name="日期預留位置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EDE516B5-D372-46A6-A72B-90B590684771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smtClean="0"/>
              <a:pPr/>
              <a:t>‹#›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88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sz="2400" noProof="0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8" name="圓角矩形 7"/>
          <p:cNvSpPr/>
          <p:nvPr/>
        </p:nvSpPr>
        <p:spPr>
          <a:xfrm>
            <a:off x="304721" y="301752"/>
            <a:ext cx="11579384" cy="6254496"/>
          </a:xfrm>
          <a:prstGeom prst="roundRect">
            <a:avLst>
              <a:gd name="adj" fmla="val 2341"/>
            </a:avLst>
          </a:prstGeom>
          <a:solidFill>
            <a:srgbClr val="FFFFFF"/>
          </a:solidFill>
          <a:ln>
            <a:noFill/>
          </a:ln>
          <a:effectLst>
            <a:innerShdw blurRad="508000">
              <a:srgbClr val="FFD14B">
                <a:alpha val="69804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zh-TW" altLang="en-US" noProof="0" dirty="0">
              <a:latin typeface="細明體" panose="02020509000000000000" pitchFamily="49" charset="-120"/>
              <a:ea typeface="細明體" panose="02020509000000000000" pitchFamily="49" charset="-120"/>
            </a:endParaRPr>
          </a:p>
        </p:txBody>
      </p:sp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218883" y="1803400"/>
            <a:ext cx="975106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1218882" y="6172200"/>
            <a:ext cx="7414870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4" name="日期預留位置 3"/>
          <p:cNvSpPr>
            <a:spLocks noGrp="1"/>
          </p:cNvSpPr>
          <p:nvPr>
            <p:ph type="dt" sz="half" idx="2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91873229-E7B4-4D3C-A06D-ED2FCCB7D8DD}" type="datetime1">
              <a:rPr lang="zh-TW" altLang="en-US" smtClean="0"/>
              <a:t>2020/12/22</a:t>
            </a:fld>
            <a:endParaRPr lang="zh-TW" altLang="en-US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4"/>
          </p:nvPr>
        </p:nvSpPr>
        <p:spPr>
          <a:xfrm>
            <a:off x="10258928" y="6172200"/>
            <a:ext cx="711015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100">
                <a:solidFill>
                  <a:schemeClr val="tx1"/>
                </a:solidFill>
                <a:latin typeface="細明體" panose="02020509000000000000" pitchFamily="49" charset="-120"/>
                <a:ea typeface="細明體" panose="02020509000000000000" pitchFamily="49" charset="-120"/>
              </a:defRPr>
            </a:lvl1pPr>
          </a:lstStyle>
          <a:p>
            <a:fld id="{DF28FB93-0A08-4E7D-8E63-9EFA29F1E093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Font typeface="Arial" pitchFamily="34" charset="0"/>
        <a:buChar char="•"/>
        <a:defRPr sz="24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20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8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>
          <a:solidFill>
            <a:schemeClr val="tx1"/>
          </a:solidFill>
          <a:latin typeface="細明體" panose="02020509000000000000" pitchFamily="49" charset="-120"/>
          <a:ea typeface="細明體" panose="02020509000000000000" pitchFamily="49" charset="-120"/>
          <a:cs typeface="+mn-cs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5.e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  <a:sym typeface="Salesforce Sans"/>
              </a:rPr>
              <a:t>魚種辨識</a:t>
            </a:r>
          </a:p>
        </p:txBody>
      </p:sp>
      <p:sp>
        <p:nvSpPr>
          <p:cNvPr id="4" name="副標題 3">
            <a:extLst>
              <a:ext uri="{FF2B5EF4-FFF2-40B4-BE49-F238E27FC236}">
                <a16:creationId xmlns:a16="http://schemas.microsoft.com/office/drawing/2014/main" id="{E82BC878-A1A3-4001-BEFF-4ECF4EC3ED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TW" dirty="0"/>
          </a:p>
          <a:p>
            <a:endParaRPr lang="zh-TW" altLang="en-US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D650070D-7437-44E6-B175-E95BC941E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19877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4CB6C25-47AE-43E5-B46A-D4C456325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資料擴增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C64C5C4-63A3-4201-831D-EBE4ACBAB3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803400"/>
            <a:ext cx="9751060" cy="4267200"/>
          </a:xfrm>
        </p:spPr>
        <p:txBody>
          <a:bodyPr>
            <a:normAutofit lnSpcReduction="10000"/>
          </a:bodyPr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rotation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and shape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flip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gaussian noise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color shift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 </a:t>
            </a:r>
          </a:p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</a:t>
            </a:r>
          </a:p>
          <a:p>
            <a:endParaRPr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C58CBCFA-5A4E-4EF8-8042-11A165905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10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063A63A-1B59-492F-B078-31085EF34A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399123B4-3104-471A-9FD8-C3AA7BA0EC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17382"/>
              </p:ext>
            </p:extLst>
          </p:nvPr>
        </p:nvGraphicFramePr>
        <p:xfrm>
          <a:off x="4690265" y="743605"/>
          <a:ext cx="6477984" cy="26879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7" name="Visio" r:id="rId4" imgW="4777846" imgH="1981043" progId="Visio.Drawing.15">
                  <p:embed/>
                </p:oleObj>
              </mc:Choice>
              <mc:Fallback>
                <p:oleObj name="Visio" r:id="rId4" imgW="4777846" imgH="1981043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0265" y="743605"/>
                        <a:ext cx="6477984" cy="268796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836CCCA0-D965-4F23-8980-6206DCECC9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1206" y="2446973"/>
            <a:ext cx="9508655" cy="36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8" name="物件 7">
            <a:extLst>
              <a:ext uri="{FF2B5EF4-FFF2-40B4-BE49-F238E27FC236}">
                <a16:creationId xmlns:a16="http://schemas.microsoft.com/office/drawing/2014/main" id="{4EC29C40-B58E-4AF9-8CC4-D694F4204C9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6091321"/>
              </p:ext>
            </p:extLst>
          </p:nvPr>
        </p:nvGraphicFramePr>
        <p:xfrm>
          <a:off x="4690265" y="3533165"/>
          <a:ext cx="4640809" cy="29438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8" name="Visio" r:id="rId6" imgW="5112985" imgH="3238390" progId="Visio.Drawing.15">
                  <p:embed/>
                </p:oleObj>
              </mc:Choice>
              <mc:Fallback>
                <p:oleObj name="Visio" r:id="rId6" imgW="5112985" imgH="3238390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90265" y="3533165"/>
                        <a:ext cx="4640809" cy="294383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8161631" y="808408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manual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470676" y="3577100"/>
            <a:ext cx="2808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Automatic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81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dirty="0">
                <a:latin typeface="細明體" panose="02020509000000000000" pitchFamily="49" charset="-120"/>
                <a:ea typeface="細明體" panose="02020509000000000000" pitchFamily="49" charset="-120"/>
                <a:sym typeface="Salesforce Sans"/>
              </a:rPr>
              <a:t>資料集</a:t>
            </a:r>
          </a:p>
        </p:txBody>
      </p:sp>
      <p:graphicFrame>
        <p:nvGraphicFramePr>
          <p:cNvPr id="3" name="內容版面配置區 2">
            <a:extLst>
              <a:ext uri="{FF2B5EF4-FFF2-40B4-BE49-F238E27FC236}">
                <a16:creationId xmlns:a16="http://schemas.microsoft.com/office/drawing/2014/main" id="{C18A5171-8A7F-4814-8807-9286BC6621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4709539"/>
              </p:ext>
            </p:extLst>
          </p:nvPr>
        </p:nvGraphicFramePr>
        <p:xfrm>
          <a:off x="1089857" y="1629303"/>
          <a:ext cx="10009112" cy="46778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80117">
                  <a:extLst>
                    <a:ext uri="{9D8B030D-6E8A-4147-A177-3AD203B41FA5}">
                      <a16:colId xmlns:a16="http://schemas.microsoft.com/office/drawing/2014/main" val="3805402540"/>
                    </a:ext>
                  </a:extLst>
                </a:gridCol>
                <a:gridCol w="3328995">
                  <a:extLst>
                    <a:ext uri="{9D8B030D-6E8A-4147-A177-3AD203B41FA5}">
                      <a16:colId xmlns:a16="http://schemas.microsoft.com/office/drawing/2014/main" val="3231464159"/>
                    </a:ext>
                  </a:extLst>
                </a:gridCol>
              </a:tblGrid>
              <a:tr h="5630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species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number of data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1655422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arocea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130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310087277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virgatus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148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15756168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argenteus</a:t>
                      </a: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114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96008361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leopardus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94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0274329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Psenopsis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anomala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131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40188228"/>
                  </a:ext>
                </a:extLst>
              </a:tr>
            </a:tbl>
          </a:graphicData>
        </a:graphic>
      </p:graphicFrame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B5C84B7-ACEA-4732-A088-C511A206D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F28FB93-0A08-4E7D-8E63-9EFA29F1E093}" type="slidenum">
              <a:rPr lang="en-US" altLang="zh-TW" smtClean="0"/>
              <a:pPr rtl="0"/>
              <a:t>11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37772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61A8C0DC-70FC-421E-B8DA-A1A10076D6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實驗結果</a:t>
            </a:r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87720A97-4A74-4ECC-A9ED-408FAE6A4D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1942D52-690C-4ABE-B651-1D8EE85D3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24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64A0E6D-A2CE-4C40-9726-5AAD238B0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辨識準確率及長度誤差百分比</a:t>
            </a:r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D65C9F10-7C94-4BDB-86C6-EC9B5C144D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1593562"/>
              </p:ext>
            </p:extLst>
          </p:nvPr>
        </p:nvGraphicFramePr>
        <p:xfrm>
          <a:off x="1485900" y="2077491"/>
          <a:ext cx="9217024" cy="35726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439943">
                  <a:extLst>
                    <a:ext uri="{9D8B030D-6E8A-4147-A177-3AD203B41FA5}">
                      <a16:colId xmlns:a16="http://schemas.microsoft.com/office/drawing/2014/main" val="1923000756"/>
                    </a:ext>
                  </a:extLst>
                </a:gridCol>
                <a:gridCol w="1774910">
                  <a:extLst>
                    <a:ext uri="{9D8B030D-6E8A-4147-A177-3AD203B41FA5}">
                      <a16:colId xmlns:a16="http://schemas.microsoft.com/office/drawing/2014/main" val="1666012830"/>
                    </a:ext>
                  </a:extLst>
                </a:gridCol>
                <a:gridCol w="2002171">
                  <a:extLst>
                    <a:ext uri="{9D8B030D-6E8A-4147-A177-3AD203B41FA5}">
                      <a16:colId xmlns:a16="http://schemas.microsoft.com/office/drawing/2014/main" val="3814510241"/>
                    </a:ext>
                  </a:extLst>
                </a:gridCol>
              </a:tblGrid>
              <a:tr h="492933"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魚種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辨識準確率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TW" altLang="en-US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誤差百分比</a:t>
                      </a:r>
                      <a:endParaRPr lang="zh-TW" altLang="en-US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8926559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Crocea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100%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2.17%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80360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virgatus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98%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0.29%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1942637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argenteus</a:t>
                      </a: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97%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-10.60%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754309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leopardus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99%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0.55%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501273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Psenopsis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anomala</a:t>
                      </a:r>
                      <a:endParaRPr lang="en-US" sz="2000" u="none" strike="noStrike" dirty="0" smtClean="0"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ctr" fontAlgn="ctr"/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98%</a:t>
                      </a:r>
                      <a:endParaRPr lang="en-US" altLang="zh-TW" sz="2000" b="0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-4.15%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57022780"/>
                  </a:ext>
                </a:extLst>
              </a:tr>
            </a:tbl>
          </a:graphicData>
        </a:graphic>
      </p:graphicFrame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29E1F70-775E-4590-89E8-6EB39320C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13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3790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9F4BAA2-0BB1-416D-9855-02A32C12A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3" y="339163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框架選擇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8E34CEC-EAA9-4889-8130-7AE01CBB5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YOLOv4</a:t>
            </a:r>
          </a:p>
          <a:p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YOLOv3-tiny</a:t>
            </a:r>
          </a:p>
          <a:p>
            <a:r>
              <a:rPr lang="en-US" altLang="zh-TW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MobileNet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r>
              <a:rPr lang="en-US" altLang="zh-TW" dirty="0" smtClean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Vgg19 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0FA701E-D584-4595-9297-836313BC5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2</a:t>
            </a:fld>
            <a:endParaRPr lang="zh-TW" altLang="en-US" dirty="0"/>
          </a:p>
        </p:txBody>
      </p:sp>
      <p:sp>
        <p:nvSpPr>
          <p:cNvPr id="5" name="右大括弧 4">
            <a:extLst>
              <a:ext uri="{FF2B5EF4-FFF2-40B4-BE49-F238E27FC236}">
                <a16:creationId xmlns:a16="http://schemas.microsoft.com/office/drawing/2014/main" id="{F6706880-0E91-4BC2-BA11-5436CF8D20E6}"/>
              </a:ext>
            </a:extLst>
          </p:cNvPr>
          <p:cNvSpPr/>
          <p:nvPr/>
        </p:nvSpPr>
        <p:spPr>
          <a:xfrm>
            <a:off x="3646140" y="1916832"/>
            <a:ext cx="936104" cy="1296144"/>
          </a:xfrm>
          <a:prstGeom prst="rightBrace">
            <a:avLst>
              <a:gd name="adj1" fmla="val 8333"/>
              <a:gd name="adj2" fmla="val 51254"/>
            </a:avLst>
          </a:prstGeom>
          <a:solidFill>
            <a:schemeClr val="bg1"/>
          </a:solidFill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3B68730-97CB-46B5-BFC8-7742157CFB4B}"/>
              </a:ext>
            </a:extLst>
          </p:cNvPr>
          <p:cNvSpPr/>
          <p:nvPr/>
        </p:nvSpPr>
        <p:spPr>
          <a:xfrm>
            <a:off x="5014292" y="2344524"/>
            <a:ext cx="423954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3200" dirty="0">
                <a:latin typeface="+mn-ea"/>
              </a:rPr>
              <a:t>層數太多</a:t>
            </a:r>
            <a:r>
              <a:rPr lang="en-US" altLang="zh-TW" sz="3200" dirty="0">
                <a:latin typeface="+mn-ea"/>
              </a:rPr>
              <a:t>,</a:t>
            </a:r>
            <a:r>
              <a:rPr lang="zh-TW" altLang="en-US" sz="3200" dirty="0">
                <a:latin typeface="+mn-ea"/>
              </a:rPr>
              <a:t>辨識速度慢</a:t>
            </a:r>
            <a:endParaRPr lang="en-US" altLang="zh-TW" sz="3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57939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C40EEA-42A5-4C63-A622-D0A90A3D1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我們的架構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16195EF-3EB3-4339-B943-029026E3F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3</a:t>
            </a:fld>
            <a:endParaRPr lang="zh-TW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2564904"/>
            <a:ext cx="9433048" cy="219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57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Why?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4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395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lot of fishes are similar, so we must give more priority to the details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5</a:t>
            </a:fld>
            <a:endParaRPr lang="zh-TW" alt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500" y="3019164"/>
            <a:ext cx="3974133" cy="18356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884" y="2732472"/>
            <a:ext cx="3613584" cy="240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57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Loss of details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6</a:t>
            </a:fld>
            <a:endParaRPr lang="zh-TW" alt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233" r="2093" b="27379"/>
          <a:stretch/>
        </p:blipFill>
        <p:spPr>
          <a:xfrm>
            <a:off x="6289423" y="2416946"/>
            <a:ext cx="4680520" cy="207086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14552" y="2047614"/>
            <a:ext cx="3302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Our network input (400 x 400)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750596" y="1988840"/>
            <a:ext cx="25610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Vgg19 </a:t>
            </a:r>
            <a:r>
              <a:rPr lang="en-US" dirty="0"/>
              <a:t>input </a:t>
            </a:r>
            <a:r>
              <a:rPr lang="en-US" dirty="0" smtClean="0"/>
              <a:t>(224 x 224) </a:t>
            </a:r>
            <a:endParaRPr lang="en-US" dirty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"/>
          <a:stretch/>
        </p:blipFill>
        <p:spPr>
          <a:xfrm>
            <a:off x="981844" y="2420888"/>
            <a:ext cx="4347737" cy="206692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69" t="27603" r="57131" b="20239"/>
          <a:stretch/>
        </p:blipFill>
        <p:spPr>
          <a:xfrm>
            <a:off x="3001108" y="3933056"/>
            <a:ext cx="2032787" cy="190573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70" t="39456" r="59330" b="35293"/>
          <a:stretch/>
        </p:blipFill>
        <p:spPr>
          <a:xfrm>
            <a:off x="8038628" y="3905659"/>
            <a:ext cx="2086979" cy="208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8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7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3570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種類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7697214"/>
              </p:ext>
            </p:extLst>
          </p:nvPr>
        </p:nvGraphicFramePr>
        <p:xfrm>
          <a:off x="1219200" y="1803400"/>
          <a:ext cx="9483724" cy="44916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603404">
                  <a:extLst>
                    <a:ext uri="{9D8B030D-6E8A-4147-A177-3AD203B41FA5}">
                      <a16:colId xmlns:a16="http://schemas.microsoft.com/office/drawing/2014/main" val="3795453876"/>
                    </a:ext>
                  </a:extLst>
                </a:gridCol>
                <a:gridCol w="2880320">
                  <a:extLst>
                    <a:ext uri="{9D8B030D-6E8A-4147-A177-3AD203B41FA5}">
                      <a16:colId xmlns:a16="http://schemas.microsoft.com/office/drawing/2014/main" val="1339880634"/>
                    </a:ext>
                  </a:extLst>
                </a:gridCol>
              </a:tblGrid>
              <a:tr h="5630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species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Image</a:t>
                      </a:r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28170899"/>
                  </a:ext>
                </a:extLst>
              </a:tr>
              <a:tr h="58965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Larimichthys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arocea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93048481"/>
                  </a:ext>
                </a:extLst>
              </a:tr>
              <a:tr h="68430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Nemipterus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virgatus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金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線魚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1586870"/>
                  </a:ext>
                </a:extLst>
              </a:tr>
              <a:tr h="135853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Pampus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argenteus: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白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鯧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46012751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Plectropomus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leopardus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七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星斑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031813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        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Psenopsis</a:t>
                      </a:r>
                      <a:r>
                        <a:rPr 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000" u="none" strike="noStrike" dirty="0" err="1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anomala</a:t>
                      </a:r>
                      <a:r>
                        <a:rPr 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: </a:t>
                      </a:r>
                      <a:r>
                        <a:rPr lang="zh-TW" altLang="en-US" sz="2000" u="none" strike="noStrike" dirty="0" smtClean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肉</a:t>
                      </a:r>
                      <a:r>
                        <a:rPr lang="zh-TW" altLang="en-US" sz="2000" u="none" strike="noStrike" dirty="0"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魚</a:t>
                      </a:r>
                      <a:endParaRPr lang="zh-TW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TW" sz="20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828604076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8</a:t>
            </a:fld>
            <a:endParaRPr lang="zh-TW" alt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F772DAF-D2D7-467B-B2EE-E47A778EF83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016119" y="1857095"/>
            <a:ext cx="458552" cy="1591989"/>
          </a:xfrm>
          <a:prstGeom prst="rect">
            <a:avLst/>
          </a:prstGeom>
        </p:spPr>
      </p:pic>
      <p:pic>
        <p:nvPicPr>
          <p:cNvPr id="9" name="Picture 5">
            <a:extLst>
              <a:ext uri="{FF2B5EF4-FFF2-40B4-BE49-F238E27FC236}">
                <a16:creationId xmlns:a16="http://schemas.microsoft.com/office/drawing/2014/main" id="{8738E473-F553-449B-BE81-1F1A28282C29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 flipV="1">
            <a:off x="9000427" y="2534540"/>
            <a:ext cx="504053" cy="1606106"/>
          </a:xfrm>
          <a:prstGeom prst="rect">
            <a:avLst/>
          </a:prstGeom>
        </p:spPr>
      </p:pic>
      <p:pic>
        <p:nvPicPr>
          <p:cNvPr id="15" name="Picture 6">
            <a:extLst>
              <a:ext uri="{FF2B5EF4-FFF2-40B4-BE49-F238E27FC236}">
                <a16:creationId xmlns:a16="http://schemas.microsoft.com/office/drawing/2014/main" id="{E67A560C-C336-4B24-9EF9-74EA9DAFFE91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649487" y="3549632"/>
            <a:ext cx="1235835" cy="1591989"/>
          </a:xfrm>
          <a:prstGeom prst="rect">
            <a:avLst/>
          </a:prstGeom>
        </p:spPr>
      </p:pic>
      <p:pic>
        <p:nvPicPr>
          <p:cNvPr id="16" name="Picture 7">
            <a:extLst>
              <a:ext uri="{FF2B5EF4-FFF2-40B4-BE49-F238E27FC236}">
                <a16:creationId xmlns:a16="http://schemas.microsoft.com/office/drawing/2014/main" id="{DA4F5DCE-9214-4111-B3A0-05150C412E54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408" y="5050128"/>
            <a:ext cx="1591991" cy="538904"/>
          </a:xfrm>
          <a:prstGeom prst="rect">
            <a:avLst/>
          </a:prstGeom>
        </p:spPr>
      </p:pic>
      <p:pic>
        <p:nvPicPr>
          <p:cNvPr id="17" name="Picture 8">
            <a:extLst>
              <a:ext uri="{FF2B5EF4-FFF2-40B4-BE49-F238E27FC236}">
                <a16:creationId xmlns:a16="http://schemas.microsoft.com/office/drawing/2014/main" id="{B8FA4DBD-4D77-45FE-8572-C2C4DC757AAB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008046" y="5146061"/>
            <a:ext cx="502933" cy="159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22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727DEF-4038-475B-99BD-D38A93E83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8882" y="477520"/>
            <a:ext cx="9751060" cy="1168400"/>
          </a:xfrm>
        </p:spPr>
        <p:txBody>
          <a:bodyPr/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資料預處理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E0B27F1-D936-4A78-8340-E7F54ACB6C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883" y="1803400"/>
            <a:ext cx="9751060" cy="4267200"/>
          </a:xfrm>
        </p:spPr>
        <p:txBody>
          <a:bodyPr/>
          <a:lstStyle/>
          <a:p>
            <a:r>
              <a:rPr lang="zh-TW" altLang="en-US" dirty="0">
                <a:latin typeface="+mn-ea"/>
                <a:ea typeface="+mn-ea"/>
              </a:rPr>
              <a:t>將資料加上黑邊</a:t>
            </a:r>
            <a:r>
              <a:rPr lang="en-US" altLang="zh-TW" dirty="0">
                <a:latin typeface="+mn-ea"/>
                <a:ea typeface="+mn-ea"/>
              </a:rPr>
              <a:t>,</a:t>
            </a:r>
            <a:r>
              <a:rPr lang="zh-TW" altLang="en-US" dirty="0">
                <a:latin typeface="+mn-ea"/>
                <a:ea typeface="+mn-ea"/>
              </a:rPr>
              <a:t>使其成正方形</a:t>
            </a:r>
            <a:endParaRPr lang="en-US" altLang="zh-TW" dirty="0">
              <a:latin typeface="+mn-ea"/>
              <a:ea typeface="+mn-ea"/>
            </a:endParaRPr>
          </a:p>
          <a:p>
            <a:r>
              <a:rPr lang="en-US" altLang="zh-TW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resize:400x400</a:t>
            </a:r>
            <a:endParaRPr lang="zh-TW" altLang="en-US" dirty="0"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0904A46-E085-4D1E-8E93-C691348E5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altLang="zh-TW" smtClean="0"/>
              <a:pPr/>
              <a:t>9</a:t>
            </a:fld>
            <a:endParaRPr lang="zh-TW" alt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ABCD7598-CFD3-4465-BC52-5FF89574D3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88825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TW" altLang="en-US"/>
          </a:p>
        </p:txBody>
      </p:sp>
      <p:graphicFrame>
        <p:nvGraphicFramePr>
          <p:cNvPr id="6" name="物件 5">
            <a:extLst>
              <a:ext uri="{FF2B5EF4-FFF2-40B4-BE49-F238E27FC236}">
                <a16:creationId xmlns:a16="http://schemas.microsoft.com/office/drawing/2014/main" id="{546107FF-470D-4AE5-97D7-128E05E345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302669"/>
              </p:ext>
            </p:extLst>
          </p:nvPr>
        </p:nvGraphicFramePr>
        <p:xfrm>
          <a:off x="1227291" y="3479803"/>
          <a:ext cx="6016269" cy="26415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2" r:id="rId3" imgW="2095465" imgH="922224" progId="Visio.Drawing.15">
                  <p:embed/>
                </p:oleObj>
              </mc:Choice>
              <mc:Fallback>
                <p:oleObj r:id="rId3" imgW="2095465" imgH="922224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27291" y="3479803"/>
                        <a:ext cx="6016269" cy="264159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8470676" y="764704"/>
            <a:ext cx="2666479" cy="2872435"/>
            <a:chOff x="7783642" y="522027"/>
            <a:chExt cx="2526139" cy="277772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60752" y="522027"/>
              <a:ext cx="2449029" cy="2777728"/>
            </a:xfrm>
            <a:prstGeom prst="rect">
              <a:avLst/>
            </a:prstGeom>
          </p:spPr>
        </p:pic>
        <p:sp>
          <p:nvSpPr>
            <p:cNvPr id="9" name="Cross 8"/>
            <p:cNvSpPr/>
            <p:nvPr/>
          </p:nvSpPr>
          <p:spPr>
            <a:xfrm rot="18900000">
              <a:off x="7783642" y="654086"/>
              <a:ext cx="2504723" cy="2539443"/>
            </a:xfrm>
            <a:prstGeom prst="plus">
              <a:avLst>
                <a:gd name="adj" fmla="val 45135"/>
              </a:avLst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20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經典書本式 16X9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577_TF02801059.potx" id="{2C1F84BD-AD81-415C-9473-51A2D6E4F03B}" vid="{F21E1038-26EF-4BB8-8B76-9F6A069D9D30}"/>
    </a:ext>
  </a:extLst>
</a:theme>
</file>

<file path=ppt/theme/theme2.xml><?xml version="1.0" encoding="utf-8"?>
<a:theme xmlns:a="http://schemas.openxmlformats.org/drawingml/2006/main" name="Office 佈景主題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1360476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TP102801058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706496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D80E12-3BE9-4746-820E-FFB249F467F2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8D003AC8-209A-4321-A17C-1B7A206433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3ED4759-CFDD-43F0-817C-11D9197192B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經典書本式教育簡報 (寬螢幕)</Template>
  <TotalTime>4362</TotalTime>
  <Words>316</Words>
  <Application>Microsoft Office PowerPoint</Application>
  <PresentationFormat>Custom</PresentationFormat>
  <Paragraphs>105</Paragraphs>
  <Slides>13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Salesforce Sans</vt:lpstr>
      <vt:lpstr>微軟正黑體</vt:lpstr>
      <vt:lpstr>細明體</vt:lpstr>
      <vt:lpstr>Arial</vt:lpstr>
      <vt:lpstr>Constantia</vt:lpstr>
      <vt:lpstr>Times New Roman</vt:lpstr>
      <vt:lpstr>經典書本式 16X9</vt:lpstr>
      <vt:lpstr>Microsoft Visio Drawing</vt:lpstr>
      <vt:lpstr>Visio</vt:lpstr>
      <vt:lpstr>魚種辨識</vt:lpstr>
      <vt:lpstr>框架選擇</vt:lpstr>
      <vt:lpstr>我們的架構</vt:lpstr>
      <vt:lpstr>Why?</vt:lpstr>
      <vt:lpstr>Details </vt:lpstr>
      <vt:lpstr>Loss of details </vt:lpstr>
      <vt:lpstr>training</vt:lpstr>
      <vt:lpstr>種類</vt:lpstr>
      <vt:lpstr>資料預處理</vt:lpstr>
      <vt:lpstr>資料擴增</vt:lpstr>
      <vt:lpstr>資料集</vt:lpstr>
      <vt:lpstr>實驗結果</vt:lpstr>
      <vt:lpstr>辨識準確率及長度誤差百分比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結合深度學習及影像處理技術之魚類辨識、長度計算系統</dc:title>
  <dc:creator>paul</dc:creator>
  <cp:lastModifiedBy>Wilson Wu Yeh</cp:lastModifiedBy>
  <cp:revision>70</cp:revision>
  <dcterms:created xsi:type="dcterms:W3CDTF">2020-12-11T09:39:50Z</dcterms:created>
  <dcterms:modified xsi:type="dcterms:W3CDTF">2020-12-22T04:30:05Z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